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Oswald Medium"/>
      <p:regular r:id="rId39"/>
      <p:bold r:id="rId40"/>
    </p:embeddedFont>
    <p:embeddedFont>
      <p:font typeface="Krub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91F481-94C0-4B5D-90D6-20A9C6AF31C8}">
  <a:tblStyle styleId="{AB91F481-94C0-4B5D-90D6-20A9C6AF31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Medium-bold.fntdata"/><Relationship Id="rId42" Type="http://schemas.openxmlformats.org/officeDocument/2006/relationships/font" Target="fonts/Krub-bold.fntdata"/><Relationship Id="rId41" Type="http://schemas.openxmlformats.org/officeDocument/2006/relationships/font" Target="fonts/Krub-regular.fntdata"/><Relationship Id="rId44" Type="http://schemas.openxmlformats.org/officeDocument/2006/relationships/font" Target="fonts/Krub-boldItalic.fntdata"/><Relationship Id="rId43" Type="http://schemas.openxmlformats.org/officeDocument/2006/relationships/font" Target="fonts/Krub-italic.fntdata"/><Relationship Id="rId46" Type="http://schemas.openxmlformats.org/officeDocument/2006/relationships/font" Target="fonts/Oswald-bold.fntdata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OswaldMedium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9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Relationship Id="rId4" Type="http://schemas.openxmlformats.org/officeDocument/2006/relationships/image" Target="../media/image9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4.png"/><Relationship Id="rId4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9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4.png"/><Relationship Id="rId4" Type="http://schemas.openxmlformats.org/officeDocument/2006/relationships/image" Target="../media/image2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44.png"/><Relationship Id="rId5" Type="http://schemas.openxmlformats.org/officeDocument/2006/relationships/image" Target="../media/image2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Relationship Id="rId4" Type="http://schemas.openxmlformats.org/officeDocument/2006/relationships/image" Target="../media/image9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b="4793" l="26778" r="38000" t="66358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b="0" l="0" r="82869" t="31246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b="30445" l="25451" r="0" t="25484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b="4792" l="26778" r="38000" t="72903"/>
            <a:stretch/>
          </p:blipFill>
          <p:spPr>
            <a:xfrm flipH="1" rot="10800000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94" name="Google Shape;94;p11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1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1"/>
            <p:cNvPicPr preferRelativeResize="0"/>
            <p:nvPr/>
          </p:nvPicPr>
          <p:blipFill rotWithShape="1">
            <a:blip r:embed="rId4">
              <a:alphaModFix amt="88000"/>
            </a:blip>
            <a:srcRect b="0" l="0" r="0" t="0"/>
            <a:stretch/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1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/>
          <p:cNvPicPr preferRelativeResize="0"/>
          <p:nvPr/>
        </p:nvPicPr>
        <p:blipFill rotWithShape="1">
          <a:blip r:embed="rId2">
            <a:alphaModFix/>
          </a:blip>
          <a:srcRect b="0" l="0" r="38937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 rotWithShape="1">
          <a:blip r:embed="rId3">
            <a:alphaModFix/>
          </a:blip>
          <a:srcRect b="0" l="219" r="207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713225" y="539500"/>
            <a:ext cx="2933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 b="0" l="41433" r="0" t="0"/>
          <a:stretch/>
        </p:blipFill>
        <p:spPr>
          <a:xfrm>
            <a:off x="-3" y="1700050"/>
            <a:ext cx="1114624" cy="18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 b="34636" l="0" r="0" t="0"/>
          <a:stretch/>
        </p:blipFill>
        <p:spPr>
          <a:xfrm>
            <a:off x="6122475" y="3947825"/>
            <a:ext cx="1871651" cy="1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4">
            <a:alphaModFix/>
          </a:blip>
          <a:srcRect b="8790" l="0" r="8958" t="0"/>
          <a:stretch/>
        </p:blipFill>
        <p:spPr>
          <a:xfrm>
            <a:off x="7517900" y="3582825"/>
            <a:ext cx="1626101" cy="15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 b="45114" l="0" r="48231" t="5335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flipH="1" rot="-9081158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219" r="207" t="0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424675" y="2411446"/>
            <a:ext cx="5001900" cy="21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 b="0" l="2257" r="0" t="0"/>
          <a:stretch/>
        </p:blipFill>
        <p:spPr>
          <a:xfrm>
            <a:off x="557075" y="482050"/>
            <a:ext cx="3270176" cy="27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37965" l="0" r="0" t="0"/>
          <a:stretch/>
        </p:blipFill>
        <p:spPr>
          <a:xfrm>
            <a:off x="1853000" y="3832427"/>
            <a:ext cx="2355251" cy="13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b="0" l="0" r="0" t="17857"/>
          <a:stretch/>
        </p:blipFill>
        <p:spPr>
          <a:xfrm>
            <a:off x="5425400" y="-24700"/>
            <a:ext cx="2198224" cy="18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219" r="207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" type="subTitle"/>
          </p:nvPr>
        </p:nvSpPr>
        <p:spPr>
          <a:xfrm>
            <a:off x="713220" y="3340300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2" type="subTitle"/>
          </p:nvPr>
        </p:nvSpPr>
        <p:spPr>
          <a:xfrm>
            <a:off x="713220" y="2745450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3" type="subTitle"/>
          </p:nvPr>
        </p:nvSpPr>
        <p:spPr>
          <a:xfrm>
            <a:off x="3394045" y="3340300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4" type="subTitle"/>
          </p:nvPr>
        </p:nvSpPr>
        <p:spPr>
          <a:xfrm>
            <a:off x="3394045" y="2745450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5" type="subTitle"/>
          </p:nvPr>
        </p:nvSpPr>
        <p:spPr>
          <a:xfrm>
            <a:off x="6074870" y="3340300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6" type="subTitle"/>
          </p:nvPr>
        </p:nvSpPr>
        <p:spPr>
          <a:xfrm>
            <a:off x="6074870" y="2745450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69331" l="0" r="0" t="0"/>
          <a:stretch/>
        </p:blipFill>
        <p:spPr>
          <a:xfrm>
            <a:off x="3646750" y="4505125"/>
            <a:ext cx="2355900" cy="6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30982" t="0"/>
          <a:stretch/>
        </p:blipFill>
        <p:spPr>
          <a:xfrm>
            <a:off x="7726150" y="539500"/>
            <a:ext cx="1417849" cy="20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20412" r="0" t="43798"/>
          <a:stretch/>
        </p:blipFill>
        <p:spPr>
          <a:xfrm>
            <a:off x="0" y="0"/>
            <a:ext cx="1940325" cy="13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 rotWithShape="1">
          <a:blip r:embed="rId2">
            <a:alphaModFix/>
          </a:blip>
          <a:srcRect b="-2087" l="0" r="0" t="12896"/>
          <a:stretch/>
        </p:blipFill>
        <p:spPr>
          <a:xfrm flipH="1" rot="10800000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219" r="207" t="0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/>
          </a:blip>
          <a:srcRect b="0" l="32646" r="0" t="0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19059" t="17532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1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77450" y="539500"/>
            <a:ext cx="5789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2411850" y="1664000"/>
            <a:ext cx="4320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2041500" y="2306300"/>
            <a:ext cx="49086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2">
            <a:alphaModFix/>
          </a:blip>
          <a:srcRect b="0" l="18227" r="0" t="0"/>
          <a:stretch/>
        </p:blipFill>
        <p:spPr>
          <a:xfrm>
            <a:off x="0" y="1571375"/>
            <a:ext cx="1935326" cy="21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29903" t="23442"/>
          <a:stretch/>
        </p:blipFill>
        <p:spPr>
          <a:xfrm>
            <a:off x="7403800" y="0"/>
            <a:ext cx="1740199" cy="17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26362" r="0" t="9074"/>
          <a:stretch/>
        </p:blipFill>
        <p:spPr>
          <a:xfrm rot="10799993">
            <a:off x="7318399" y="2851204"/>
            <a:ext cx="1837376" cy="231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1">
  <p:cSld name="CUSTOM_1_1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5" type="subTitle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6" type="subTitle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7" type="title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8" type="subTitle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9" type="subTitle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3" type="title"/>
          </p:nvPr>
        </p:nvSpPr>
        <p:spPr>
          <a:xfrm>
            <a:off x="576901" y="323931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4" type="subTitle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5" type="subTitle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6" type="title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7" type="subTitle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8" type="subTitle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9" type="title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20" type="subTitle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21" type="subTitle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3">
            <a:alphaModFix/>
          </a:blip>
          <a:srcRect b="0" l="0" r="57085" t="2833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/>
          </a:blip>
          <a:srcRect b="98" l="0" r="0" t="108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219" r="207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5881269" y="2659380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2" type="subTitle"/>
          </p:nvPr>
        </p:nvSpPr>
        <p:spPr>
          <a:xfrm>
            <a:off x="5076354" y="3395321"/>
            <a:ext cx="2446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3" type="subTitle"/>
          </p:nvPr>
        </p:nvSpPr>
        <p:spPr>
          <a:xfrm>
            <a:off x="2426069" y="2655380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4" type="subTitle"/>
          </p:nvPr>
        </p:nvSpPr>
        <p:spPr>
          <a:xfrm>
            <a:off x="1621131" y="3395321"/>
            <a:ext cx="2446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56963" t="46632"/>
          <a:stretch/>
        </p:blipFill>
        <p:spPr>
          <a:xfrm>
            <a:off x="7238950" y="1"/>
            <a:ext cx="1905049" cy="21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18626" l="43217" r="0" t="0"/>
          <a:stretch/>
        </p:blipFill>
        <p:spPr>
          <a:xfrm>
            <a:off x="0" y="2763125"/>
            <a:ext cx="1851150" cy="23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13225" y="1824975"/>
            <a:ext cx="31440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713221" y="2742025"/>
            <a:ext cx="3144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2">
            <a:alphaModFix/>
          </a:blip>
          <a:srcRect b="0" l="0" r="0" t="36350"/>
          <a:stretch/>
        </p:blipFill>
        <p:spPr>
          <a:xfrm>
            <a:off x="3594625" y="2325"/>
            <a:ext cx="2678925" cy="16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51319" l="0" r="0" t="0"/>
          <a:stretch/>
        </p:blipFill>
        <p:spPr>
          <a:xfrm>
            <a:off x="1448050" y="3858225"/>
            <a:ext cx="2906599" cy="12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28499" r="0" t="33713"/>
          <a:stretch/>
        </p:blipFill>
        <p:spPr>
          <a:xfrm>
            <a:off x="0" y="0"/>
            <a:ext cx="1808801" cy="15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2">
            <a:alphaModFix/>
          </a:blip>
          <a:srcRect b="0" l="20583" r="0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58889" t="51996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48291" l="0" r="0" t="0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2">
            <a:alphaModFix/>
          </a:blip>
          <a:srcRect b="40740" l="0" r="0" t="0"/>
          <a:stretch/>
        </p:blipFill>
        <p:spPr>
          <a:xfrm>
            <a:off x="929475" y="4329249"/>
            <a:ext cx="1526025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31459" r="0" t="33800"/>
          <a:stretch/>
        </p:blipFill>
        <p:spPr>
          <a:xfrm>
            <a:off x="0" y="0"/>
            <a:ext cx="1351249" cy="131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000" y="437350"/>
            <a:ext cx="1119049" cy="10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2">
            <a:alphaModFix/>
          </a:blip>
          <a:srcRect b="49" l="0" r="0" t="59"/>
          <a:stretch/>
        </p:blipFill>
        <p:spPr>
          <a:xfrm flipH="1" rot="10800000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2" type="subTitle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3" type="subTitle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26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6" type="subTitle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7" type="subTitle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8" type="subTitle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9" type="subTitle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13" type="subTitle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26"/>
          <p:cNvSpPr txBox="1"/>
          <p:nvPr>
            <p:ph idx="14" type="subTitle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15" type="subTitle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1132375" y="2012925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2" type="subTitle"/>
          </p:nvPr>
        </p:nvSpPr>
        <p:spPr>
          <a:xfrm>
            <a:off x="1132675" y="2375649"/>
            <a:ext cx="203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3" type="subTitle"/>
          </p:nvPr>
        </p:nvSpPr>
        <p:spPr>
          <a:xfrm>
            <a:off x="2427762" y="3771343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4" type="subTitle"/>
          </p:nvPr>
        </p:nvSpPr>
        <p:spPr>
          <a:xfrm>
            <a:off x="2427750" y="4135225"/>
            <a:ext cx="2071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5" type="subTitle"/>
          </p:nvPr>
        </p:nvSpPr>
        <p:spPr>
          <a:xfrm>
            <a:off x="6310925" y="2012925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6" type="subTitle"/>
          </p:nvPr>
        </p:nvSpPr>
        <p:spPr>
          <a:xfrm>
            <a:off x="6311225" y="2375649"/>
            <a:ext cx="203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7" type="subTitle"/>
          </p:nvPr>
        </p:nvSpPr>
        <p:spPr>
          <a:xfrm>
            <a:off x="3723150" y="2012925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8" type="subTitle"/>
          </p:nvPr>
        </p:nvSpPr>
        <p:spPr>
          <a:xfrm>
            <a:off x="3723600" y="2375649"/>
            <a:ext cx="203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9" type="subTitle"/>
          </p:nvPr>
        </p:nvSpPr>
        <p:spPr>
          <a:xfrm>
            <a:off x="5018538" y="377134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3" type="subTitle"/>
          </p:nvPr>
        </p:nvSpPr>
        <p:spPr>
          <a:xfrm>
            <a:off x="5015527" y="4135225"/>
            <a:ext cx="203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2">
            <a:alphaModFix/>
          </a:blip>
          <a:srcRect b="0" l="0" r="46794" t="17844"/>
          <a:stretch/>
        </p:blipFill>
        <p:spPr>
          <a:xfrm>
            <a:off x="7994125" y="0"/>
            <a:ext cx="1149874" cy="17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22684" l="35975" r="0" t="0"/>
          <a:stretch/>
        </p:blipFill>
        <p:spPr>
          <a:xfrm>
            <a:off x="0" y="3185325"/>
            <a:ext cx="1621650" cy="19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26518" l="0" r="28071" t="0"/>
          <a:stretch/>
        </p:blipFill>
        <p:spPr>
          <a:xfrm>
            <a:off x="7299000" y="3285350"/>
            <a:ext cx="1845000" cy="192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idx="2" type="title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28"/>
          <p:cNvSpPr txBox="1"/>
          <p:nvPr>
            <p:ph idx="1" type="subTitle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2">
            <a:alphaModFix/>
          </a:blip>
          <a:srcRect b="0" l="0" r="0" t="35628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35587" l="0" r="0" t="0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1227300" y="546500"/>
            <a:ext cx="6689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1728600" y="1305175"/>
            <a:ext cx="56868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AutoNum type="romanLcPeriod"/>
              <a:defRPr/>
            </a:lvl9pPr>
          </a:lstStyle>
          <a:p/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2">
            <a:alphaModFix/>
          </a:blip>
          <a:srcRect b="0" l="0" r="56415" t="15745"/>
          <a:stretch/>
        </p:blipFill>
        <p:spPr>
          <a:xfrm>
            <a:off x="7994125" y="0"/>
            <a:ext cx="1165399" cy="2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45644" l="0" r="50975" t="0"/>
          <a:stretch/>
        </p:blipFill>
        <p:spPr>
          <a:xfrm>
            <a:off x="7994125" y="3839300"/>
            <a:ext cx="1165399" cy="13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b="0" l="27890" r="0" t="0"/>
          <a:stretch/>
        </p:blipFill>
        <p:spPr>
          <a:xfrm>
            <a:off x="-17351" y="1820900"/>
            <a:ext cx="1998941" cy="27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 b="0" l="219" r="207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5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713225" y="33057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 amt="86000"/>
          </a:blip>
          <a:srcRect b="0" l="0" r="0" t="41221"/>
          <a:stretch/>
        </p:blipFill>
        <p:spPr>
          <a:xfrm flipH="1" rot="10800000">
            <a:off x="3668650" y="3849274"/>
            <a:ext cx="2491451" cy="13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3">
            <a:alphaModFix amt="86000"/>
          </a:blip>
          <a:srcRect b="55711" l="0" r="0" t="0"/>
          <a:stretch/>
        </p:blipFill>
        <p:spPr>
          <a:xfrm flipH="1" rot="10800000">
            <a:off x="1088534" y="1"/>
            <a:ext cx="3382091" cy="14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86000"/>
          </a:blip>
          <a:srcRect b="59169" l="16240" r="0" t="0"/>
          <a:stretch/>
        </p:blipFill>
        <p:spPr>
          <a:xfrm flipH="1" rot="10800000">
            <a:off x="4600" y="0"/>
            <a:ext cx="2954929" cy="13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51930" t="0"/>
          <a:stretch/>
        </p:blipFill>
        <p:spPr>
          <a:xfrm>
            <a:off x="8165875" y="397150"/>
            <a:ext cx="978124" cy="20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35711" r="0" t="0"/>
          <a:stretch/>
        </p:blipFill>
        <p:spPr>
          <a:xfrm>
            <a:off x="0" y="1657175"/>
            <a:ext cx="1393399" cy="21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4">
            <a:alphaModFix/>
          </a:blip>
          <a:srcRect b="31986" l="0" r="31707" t="0"/>
          <a:stretch/>
        </p:blipFill>
        <p:spPr>
          <a:xfrm>
            <a:off x="7517925" y="3501950"/>
            <a:ext cx="1613850" cy="16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2">
            <a:alphaModFix/>
          </a:blip>
          <a:srcRect b="0" l="19" r="28" t="0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3" type="subTitle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4" type="subTitle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7" type="subTitle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8" type="subTitle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idx="1" type="subTitle"/>
          </p:nvPr>
        </p:nvSpPr>
        <p:spPr>
          <a:xfrm>
            <a:off x="4663400" y="2571430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2" type="subTitle"/>
          </p:nvPr>
        </p:nvSpPr>
        <p:spPr>
          <a:xfrm>
            <a:off x="4663437" y="3457563"/>
            <a:ext cx="1673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950900" y="2571430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7" name="Google Shape;257;p33"/>
          <p:cNvSpPr txBox="1"/>
          <p:nvPr>
            <p:ph idx="4" type="subTitle"/>
          </p:nvPr>
        </p:nvSpPr>
        <p:spPr>
          <a:xfrm>
            <a:off x="950888" y="3457563"/>
            <a:ext cx="1673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idx="5" type="subTitle"/>
          </p:nvPr>
        </p:nvSpPr>
        <p:spPr>
          <a:xfrm flipH="1">
            <a:off x="6519650" y="2571430"/>
            <a:ext cx="142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6" type="subTitle"/>
          </p:nvPr>
        </p:nvSpPr>
        <p:spPr>
          <a:xfrm flipH="1">
            <a:off x="6519713" y="3457563"/>
            <a:ext cx="1673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7" type="subTitle"/>
          </p:nvPr>
        </p:nvSpPr>
        <p:spPr>
          <a:xfrm flipH="1">
            <a:off x="2807150" y="2570230"/>
            <a:ext cx="1426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8" type="subTitle"/>
          </p:nvPr>
        </p:nvSpPr>
        <p:spPr>
          <a:xfrm flipH="1">
            <a:off x="2807163" y="3457563"/>
            <a:ext cx="1673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2">
            <a:alphaModFix/>
          </a:blip>
          <a:srcRect b="0" l="0" r="50541" t="43284"/>
          <a:stretch/>
        </p:blipFill>
        <p:spPr>
          <a:xfrm>
            <a:off x="7354350" y="0"/>
            <a:ext cx="1789650" cy="188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38141" l="0" r="42052" t="0"/>
          <a:stretch/>
        </p:blipFill>
        <p:spPr>
          <a:xfrm>
            <a:off x="7661875" y="3555025"/>
            <a:ext cx="1482124" cy="158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b="0" l="32863" r="0" t="28810"/>
          <a:stretch/>
        </p:blipFill>
        <p:spPr>
          <a:xfrm>
            <a:off x="-225" y="0"/>
            <a:ext cx="1593424" cy="172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5_1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2">
            <a:alphaModFix/>
          </a:blip>
          <a:srcRect b="59324" l="0" r="0" t="0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0" l="0" r="51352" t="31024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0" l="30618" r="0" t="0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_1_1_1_1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2">
            <a:alphaModFix/>
          </a:blip>
          <a:srcRect b="0" l="35537" r="0" t="43349"/>
          <a:stretch/>
        </p:blipFill>
        <p:spPr>
          <a:xfrm>
            <a:off x="0" y="0"/>
            <a:ext cx="1403149" cy="11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0" r="65841" t="0"/>
          <a:stretch/>
        </p:blipFill>
        <p:spPr>
          <a:xfrm>
            <a:off x="8430726" y="1825025"/>
            <a:ext cx="733200" cy="19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 rotWithShape="1">
          <a:blip r:embed="rId2">
            <a:alphaModFix amt="88000"/>
          </a:blip>
          <a:srcRect b="0" l="17416" r="0" t="30127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hasCustomPrompt="1" type="title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36"/>
          <p:cNvSpPr txBox="1"/>
          <p:nvPr>
            <p:ph idx="1" type="subTitle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7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712500" y="1449525"/>
            <a:ext cx="35292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712500" y="3129525"/>
            <a:ext cx="4123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2">
            <a:alphaModFix/>
          </a:blip>
          <a:srcRect b="0" l="0" r="0" t="41221"/>
          <a:stretch/>
        </p:blipFill>
        <p:spPr>
          <a:xfrm>
            <a:off x="3376600" y="-8350"/>
            <a:ext cx="2783501" cy="1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55711" l="0" r="0" t="0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2">
            <a:alphaModFix/>
          </a:blip>
          <a:srcRect b="59169" l="28850" r="0" t="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s">
  <p:cSld name="CUSTOM_2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645100" y="679675"/>
            <a:ext cx="2409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491200" y="1484350"/>
            <a:ext cx="27177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2" type="title"/>
          </p:nvPr>
        </p:nvSpPr>
        <p:spPr>
          <a:xfrm>
            <a:off x="3414163" y="1917931"/>
            <a:ext cx="2409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3" type="subTitle"/>
          </p:nvPr>
        </p:nvSpPr>
        <p:spPr>
          <a:xfrm>
            <a:off x="3260263" y="2722616"/>
            <a:ext cx="27177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4" type="title"/>
          </p:nvPr>
        </p:nvSpPr>
        <p:spPr>
          <a:xfrm>
            <a:off x="6183225" y="3156188"/>
            <a:ext cx="2409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5" type="subTitle"/>
          </p:nvPr>
        </p:nvSpPr>
        <p:spPr>
          <a:xfrm>
            <a:off x="6029325" y="3960882"/>
            <a:ext cx="27177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2">
            <a:alphaModFix amt="89000"/>
          </a:blip>
          <a:srcRect b="0" l="0" r="0" t="0"/>
          <a:stretch/>
        </p:blipFill>
        <p:spPr>
          <a:xfrm rot="-1026075">
            <a:off x="773710" y="2592277"/>
            <a:ext cx="1628577" cy="159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0" r="0" t="48731"/>
          <a:stretch/>
        </p:blipFill>
        <p:spPr>
          <a:xfrm>
            <a:off x="5177932" y="0"/>
            <a:ext cx="2570475" cy="132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b="0" l="0" r="10255" t="25451"/>
          <a:stretch/>
        </p:blipFill>
        <p:spPr>
          <a:xfrm>
            <a:off x="6883407" y="2"/>
            <a:ext cx="2260594" cy="191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 rotWithShape="1">
          <a:blip r:embed="rId5">
            <a:alphaModFix/>
          </a:blip>
          <a:srcRect b="40366" l="0" r="0" t="0"/>
          <a:stretch/>
        </p:blipFill>
        <p:spPr>
          <a:xfrm>
            <a:off x="1787375" y="3553475"/>
            <a:ext cx="2929950" cy="159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717425" y="3047499"/>
            <a:ext cx="7463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1" type="subTitle"/>
          </p:nvPr>
        </p:nvSpPr>
        <p:spPr>
          <a:xfrm>
            <a:off x="717427" y="3964550"/>
            <a:ext cx="6034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1" name="Google Shape;301;p39"/>
          <p:cNvPicPr preferRelativeResize="0"/>
          <p:nvPr/>
        </p:nvPicPr>
        <p:blipFill rotWithShape="1">
          <a:blip r:embed="rId2">
            <a:alphaModFix/>
          </a:blip>
          <a:srcRect b="0" l="33704" r="0" t="0"/>
          <a:stretch/>
        </p:blipFill>
        <p:spPr>
          <a:xfrm rot="5400000">
            <a:off x="6940674" y="-320050"/>
            <a:ext cx="1797476" cy="24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0" l="41016" r="0" t="0"/>
          <a:stretch/>
        </p:blipFill>
        <p:spPr>
          <a:xfrm>
            <a:off x="-1" y="640050"/>
            <a:ext cx="1573151" cy="24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4">
            <a:alphaModFix/>
          </a:blip>
          <a:srcRect b="43483" l="0" r="37055" t="0"/>
          <a:stretch/>
        </p:blipFill>
        <p:spPr>
          <a:xfrm>
            <a:off x="7536300" y="3713902"/>
            <a:ext cx="1607700" cy="14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2">
            <a:alphaModFix/>
          </a:blip>
          <a:srcRect b="0" l="0" r="64691" t="0"/>
          <a:stretch/>
        </p:blipFill>
        <p:spPr>
          <a:xfrm>
            <a:off x="8283475" y="712000"/>
            <a:ext cx="891825" cy="229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0" l="36620" r="0" t="42604"/>
          <a:stretch/>
        </p:blipFill>
        <p:spPr>
          <a:xfrm>
            <a:off x="0" y="0"/>
            <a:ext cx="1895700" cy="154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4">
              <a:alphaModFix amt="88000"/>
            </a:blip>
            <a:srcRect b="0" l="0" r="0" t="0"/>
            <a:stretch/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5"/>
          <p:cNvSpPr txBox="1"/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5">
            <a:alphaModFix amt="57000"/>
          </a:blip>
          <a:srcRect b="4793" l="26778" r="38000" t="66358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5_1_1_1_1_1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2">
            <a:alphaModFix/>
          </a:blip>
          <a:srcRect b="0" l="0" r="40606" t="21500"/>
          <a:stretch/>
        </p:blipFill>
        <p:spPr>
          <a:xfrm>
            <a:off x="7498500" y="0"/>
            <a:ext cx="1645500" cy="199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53205" t="0"/>
          <a:stretch/>
        </p:blipFill>
        <p:spPr>
          <a:xfrm>
            <a:off x="8313026" y="3139836"/>
            <a:ext cx="852300" cy="165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4">
            <a:alphaModFix/>
          </a:blip>
          <a:srcRect b="0" l="32619" r="0" t="20458"/>
          <a:stretch/>
        </p:blipFill>
        <p:spPr>
          <a:xfrm>
            <a:off x="0" y="0"/>
            <a:ext cx="1477174" cy="15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2">
            <a:alphaModFix/>
          </a:blip>
          <a:srcRect b="0" l="0" r="0" t="54789"/>
          <a:stretch/>
        </p:blipFill>
        <p:spPr>
          <a:xfrm>
            <a:off x="6689775" y="-3163"/>
            <a:ext cx="2378524" cy="10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28129" r="0" t="25144"/>
          <a:stretch/>
        </p:blipFill>
        <p:spPr>
          <a:xfrm>
            <a:off x="0" y="0"/>
            <a:ext cx="1714350" cy="16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19" name="Google Shape;319;p43"/>
          <p:cNvPicPr preferRelativeResize="0"/>
          <p:nvPr/>
        </p:nvPicPr>
        <p:blipFill rotWithShape="1">
          <a:blip r:embed="rId2">
            <a:alphaModFix/>
          </a:blip>
          <a:srcRect b="48903" l="54489" r="0" t="0"/>
          <a:stretch/>
        </p:blipFill>
        <p:spPr>
          <a:xfrm>
            <a:off x="0" y="3973075"/>
            <a:ext cx="1137251" cy="117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58051" r="0" t="14067"/>
          <a:stretch/>
        </p:blipFill>
        <p:spPr>
          <a:xfrm>
            <a:off x="0" y="0"/>
            <a:ext cx="1055876" cy="19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 rotWithShape="1">
          <a:blip r:embed="rId4">
            <a:alphaModFix/>
          </a:blip>
          <a:srcRect b="0" l="0" r="21098" t="17850"/>
          <a:stretch/>
        </p:blipFill>
        <p:spPr>
          <a:xfrm>
            <a:off x="7386025" y="0"/>
            <a:ext cx="1790550" cy="1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5_1_1_1_1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4" name="Google Shape;324;p44"/>
          <p:cNvPicPr preferRelativeResize="0"/>
          <p:nvPr/>
        </p:nvPicPr>
        <p:blipFill rotWithShape="1">
          <a:blip r:embed="rId2">
            <a:alphaModFix/>
          </a:blip>
          <a:srcRect b="59545" l="0" r="57892" t="0"/>
          <a:stretch/>
        </p:blipFill>
        <p:spPr>
          <a:xfrm>
            <a:off x="7943150" y="4121150"/>
            <a:ext cx="1200851" cy="10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0" r="40369" t="45992"/>
          <a:stretch/>
        </p:blipFill>
        <p:spPr>
          <a:xfrm>
            <a:off x="7192400" y="-16050"/>
            <a:ext cx="1951601" cy="1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21346" r="0" t="60799"/>
          <a:stretch/>
        </p:blipFill>
        <p:spPr>
          <a:xfrm>
            <a:off x="0" y="-8151"/>
            <a:ext cx="2045899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idx="1" type="subTitle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29" name="Google Shape;329;p45"/>
          <p:cNvSpPr txBox="1"/>
          <p:nvPr>
            <p:ph idx="2" type="subTitle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5"/>
          <p:cNvSpPr txBox="1"/>
          <p:nvPr>
            <p:ph idx="3" type="subTitle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1" name="Google Shape;331;p45"/>
          <p:cNvSpPr txBox="1"/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2" name="Google Shape;332;p45"/>
          <p:cNvSpPr txBox="1"/>
          <p:nvPr>
            <p:ph idx="4" type="subTitle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6300374" y="3040380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2" type="subTitle"/>
          </p:nvPr>
        </p:nvSpPr>
        <p:spPr>
          <a:xfrm>
            <a:off x="3944753" y="3547725"/>
            <a:ext cx="39972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6"/>
          <p:cNvSpPr txBox="1"/>
          <p:nvPr>
            <p:ph idx="3" type="subTitle"/>
          </p:nvPr>
        </p:nvSpPr>
        <p:spPr>
          <a:xfrm>
            <a:off x="1202037" y="1664780"/>
            <a:ext cx="1641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4" type="subTitle"/>
          </p:nvPr>
        </p:nvSpPr>
        <p:spPr>
          <a:xfrm>
            <a:off x="1202026" y="2176125"/>
            <a:ext cx="39972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6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0" name="Google Shape;340;p46"/>
          <p:cNvPicPr preferRelativeResize="0"/>
          <p:nvPr/>
        </p:nvPicPr>
        <p:blipFill rotWithShape="1">
          <a:blip r:embed="rId2">
            <a:alphaModFix/>
          </a:blip>
          <a:srcRect b="35337" l="13934" r="0" t="0"/>
          <a:stretch/>
        </p:blipFill>
        <p:spPr>
          <a:xfrm>
            <a:off x="0" y="3396075"/>
            <a:ext cx="2304450" cy="1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0" l="0" r="43016" t="6933"/>
          <a:stretch/>
        </p:blipFill>
        <p:spPr>
          <a:xfrm>
            <a:off x="7489425" y="0"/>
            <a:ext cx="1654575" cy="27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8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4107650" y="3266550"/>
            <a:ext cx="43941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4450" y="1000477"/>
            <a:ext cx="1018151" cy="99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400" y="399475"/>
            <a:ext cx="2635957" cy="239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 rotWithShape="1">
          <a:blip r:embed="rId4">
            <a:alphaModFix/>
          </a:blip>
          <a:srcRect b="0" l="43333" r="0" t="0"/>
          <a:stretch/>
        </p:blipFill>
        <p:spPr>
          <a:xfrm>
            <a:off x="0" y="73050"/>
            <a:ext cx="1157524" cy="18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3956" y="836390"/>
            <a:ext cx="2554868" cy="229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8"/>
          <p:cNvPicPr preferRelativeResize="0"/>
          <p:nvPr/>
        </p:nvPicPr>
        <p:blipFill rotWithShape="1">
          <a:blip r:embed="rId2">
            <a:alphaModFix/>
          </a:blip>
          <a:srcRect b="0" l="219" r="207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4" name="Google Shape;354;p48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4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idx="1" type="subTitle"/>
          </p:nvPr>
        </p:nvSpPr>
        <p:spPr>
          <a:xfrm>
            <a:off x="1962532" y="1864425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9"/>
          <p:cNvSpPr txBox="1"/>
          <p:nvPr>
            <p:ph idx="2" type="subTitle"/>
          </p:nvPr>
        </p:nvSpPr>
        <p:spPr>
          <a:xfrm>
            <a:off x="661639" y="2031855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1" name="Google Shape;361;p49"/>
          <p:cNvSpPr txBox="1"/>
          <p:nvPr>
            <p:ph idx="3" type="subTitle"/>
          </p:nvPr>
        </p:nvSpPr>
        <p:spPr>
          <a:xfrm>
            <a:off x="1962532" y="3692425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9"/>
          <p:cNvSpPr txBox="1"/>
          <p:nvPr>
            <p:ph idx="4" type="subTitle"/>
          </p:nvPr>
        </p:nvSpPr>
        <p:spPr>
          <a:xfrm>
            <a:off x="661639" y="3863275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3" name="Google Shape;363;p49"/>
          <p:cNvSpPr txBox="1"/>
          <p:nvPr>
            <p:ph idx="5" type="subTitle"/>
          </p:nvPr>
        </p:nvSpPr>
        <p:spPr>
          <a:xfrm>
            <a:off x="4819623" y="2778425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9"/>
          <p:cNvSpPr txBox="1"/>
          <p:nvPr>
            <p:ph idx="6" type="subTitle"/>
          </p:nvPr>
        </p:nvSpPr>
        <p:spPr>
          <a:xfrm>
            <a:off x="7458161" y="2947565"/>
            <a:ext cx="102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6" name="Google Shape;366;p49"/>
          <p:cNvPicPr preferRelativeResize="0"/>
          <p:nvPr/>
        </p:nvPicPr>
        <p:blipFill rotWithShape="1">
          <a:blip r:embed="rId2">
            <a:alphaModFix/>
          </a:blip>
          <a:srcRect b="52736" l="59402" r="0" t="0"/>
          <a:stretch/>
        </p:blipFill>
        <p:spPr>
          <a:xfrm>
            <a:off x="-1" y="3960050"/>
            <a:ext cx="1108950" cy="11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3">
            <a:alphaModFix/>
          </a:blip>
          <a:srcRect b="0" l="0" r="0" t="43677"/>
          <a:stretch/>
        </p:blipFill>
        <p:spPr>
          <a:xfrm>
            <a:off x="2330925" y="-5"/>
            <a:ext cx="2731549" cy="15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 rotWithShape="1">
          <a:blip r:embed="rId4">
            <a:alphaModFix/>
          </a:blip>
          <a:srcRect b="48870" l="0" r="0" t="0"/>
          <a:stretch/>
        </p:blipFill>
        <p:spPr>
          <a:xfrm>
            <a:off x="5931425" y="3877102"/>
            <a:ext cx="2790401" cy="12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1" name="Google Shape;371;p50"/>
          <p:cNvSpPr txBox="1"/>
          <p:nvPr>
            <p:ph idx="2" type="title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2" name="Google Shape;372;p50"/>
          <p:cNvSpPr txBox="1"/>
          <p:nvPr>
            <p:ph idx="1" type="subTitle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3" name="Google Shape;373;p50"/>
          <p:cNvPicPr preferRelativeResize="0"/>
          <p:nvPr/>
        </p:nvPicPr>
        <p:blipFill rotWithShape="1">
          <a:blip r:embed="rId2">
            <a:alphaModFix/>
          </a:blip>
          <a:srcRect b="0" l="0" r="24276" t="17525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 rotWithShape="1">
          <a:blip r:embed="rId3">
            <a:alphaModFix/>
          </a:blip>
          <a:srcRect b="55711" l="0" r="0" t="0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 rotWithShape="1">
          <a:blip r:embed="rId2">
            <a:alphaModFix/>
          </a:blip>
          <a:srcRect b="59169" l="28850" r="0" t="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4575055" y="2764177"/>
            <a:ext cx="38589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2" type="title"/>
          </p:nvPr>
        </p:nvSpPr>
        <p:spPr>
          <a:xfrm>
            <a:off x="6063955" y="1957725"/>
            <a:ext cx="23700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>
            <a:off x="5818575" y="395012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 amt="88000"/>
          </a:blip>
          <a:srcRect b="0" l="17416" r="0" t="30127"/>
          <a:stretch/>
        </p:blipFill>
        <p:spPr>
          <a:xfrm flipH="1">
            <a:off x="5860925" y="0"/>
            <a:ext cx="3301876" cy="18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>
            <a:off x="713225" y="-297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5400000">
            <a:off x="918900" y="3770899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3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idx="1" type="subTitle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1"/>
          <p:cNvSpPr txBox="1"/>
          <p:nvPr>
            <p:ph idx="2" type="subTitle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1"/>
          <p:cNvSpPr txBox="1"/>
          <p:nvPr>
            <p:ph idx="3" type="subTitle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idx="4" type="subTitle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1" name="Google Shape;381;p51"/>
          <p:cNvSpPr txBox="1"/>
          <p:nvPr>
            <p:ph idx="5" type="subTitle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2" name="Google Shape;382;p51"/>
          <p:cNvSpPr txBox="1"/>
          <p:nvPr>
            <p:ph idx="6" type="subTitle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3" name="Google Shape;383;p5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4" name="Google Shape;384;p51"/>
          <p:cNvPicPr preferRelativeResize="0"/>
          <p:nvPr/>
        </p:nvPicPr>
        <p:blipFill rotWithShape="1">
          <a:blip r:embed="rId2">
            <a:alphaModFix/>
          </a:blip>
          <a:srcRect b="0" l="55100" r="0" t="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 rotWithShape="1">
          <a:blip r:embed="rId3">
            <a:alphaModFix/>
          </a:blip>
          <a:srcRect b="51200" l="0" r="51264" t="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4">
            <a:alphaModFix/>
          </a:blip>
          <a:srcRect b="0" l="0" r="0"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9" name="Google Shape;389;p52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2">
            <a:alphaModFix/>
          </a:blip>
          <a:srcRect b="28701" l="0" r="32686" t="0"/>
          <a:stretch/>
        </p:blipFill>
        <p:spPr>
          <a:xfrm>
            <a:off x="7494350" y="3541900"/>
            <a:ext cx="1649651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3">
            <a:alphaModFix/>
          </a:blip>
          <a:srcRect b="0" l="23803" r="0" t="24923"/>
          <a:stretch/>
        </p:blipFill>
        <p:spPr>
          <a:xfrm>
            <a:off x="0" y="0"/>
            <a:ext cx="2496825" cy="22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701" y="332950"/>
            <a:ext cx="2702550" cy="272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 rotWithShape="1">
          <a:blip r:embed="rId4">
            <a:alphaModFix/>
          </a:blip>
          <a:srcRect b="0" l="219" r="207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8" name="Google Shape;398;p53"/>
          <p:cNvSpPr txBox="1"/>
          <p:nvPr>
            <p:ph idx="1" type="subTitle"/>
          </p:nvPr>
        </p:nvSpPr>
        <p:spPr>
          <a:xfrm>
            <a:off x="713225" y="2344150"/>
            <a:ext cx="24507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2" name="Google Shape;402;p54"/>
          <p:cNvPicPr preferRelativeResize="0"/>
          <p:nvPr/>
        </p:nvPicPr>
        <p:blipFill rotWithShape="1">
          <a:blip r:embed="rId2">
            <a:alphaModFix/>
          </a:blip>
          <a:srcRect b="0" l="3353" r="0" t="21641"/>
          <a:stretch/>
        </p:blipFill>
        <p:spPr>
          <a:xfrm>
            <a:off x="0" y="0"/>
            <a:ext cx="2835506" cy="210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574" y="272103"/>
            <a:ext cx="2979503" cy="26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4">
            <a:alphaModFix/>
          </a:blip>
          <a:srcRect b="0" l="0" r="67422" t="0"/>
          <a:stretch/>
        </p:blipFill>
        <p:spPr>
          <a:xfrm>
            <a:off x="8096875" y="2375225"/>
            <a:ext cx="1047124" cy="29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idx="1" type="subTitle"/>
          </p:nvPr>
        </p:nvSpPr>
        <p:spPr>
          <a:xfrm>
            <a:off x="5576100" y="1746384"/>
            <a:ext cx="1426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7" name="Google Shape;407;p55"/>
          <p:cNvSpPr txBox="1"/>
          <p:nvPr>
            <p:ph idx="2" type="subTitle"/>
          </p:nvPr>
        </p:nvSpPr>
        <p:spPr>
          <a:xfrm>
            <a:off x="5576100" y="2100578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8" name="Google Shape;408;p55"/>
          <p:cNvSpPr txBox="1"/>
          <p:nvPr>
            <p:ph idx="3" type="subTitle"/>
          </p:nvPr>
        </p:nvSpPr>
        <p:spPr>
          <a:xfrm>
            <a:off x="2141400" y="1743975"/>
            <a:ext cx="1426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9" name="Google Shape;409;p55"/>
          <p:cNvSpPr txBox="1"/>
          <p:nvPr>
            <p:ph idx="4" type="subTitle"/>
          </p:nvPr>
        </p:nvSpPr>
        <p:spPr>
          <a:xfrm>
            <a:off x="1894500" y="2100590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55"/>
          <p:cNvSpPr txBox="1"/>
          <p:nvPr>
            <p:ph idx="5" type="subTitle"/>
          </p:nvPr>
        </p:nvSpPr>
        <p:spPr>
          <a:xfrm flipH="1">
            <a:off x="5576100" y="3280507"/>
            <a:ext cx="142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11" name="Google Shape;411;p55"/>
          <p:cNvSpPr txBox="1"/>
          <p:nvPr>
            <p:ph idx="6" type="subTitle"/>
          </p:nvPr>
        </p:nvSpPr>
        <p:spPr>
          <a:xfrm flipH="1">
            <a:off x="5576100" y="3634703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55"/>
          <p:cNvSpPr txBox="1"/>
          <p:nvPr>
            <p:ph idx="7" type="subTitle"/>
          </p:nvPr>
        </p:nvSpPr>
        <p:spPr>
          <a:xfrm flipH="1">
            <a:off x="2141400" y="3278075"/>
            <a:ext cx="1426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13" name="Google Shape;413;p55"/>
          <p:cNvSpPr txBox="1"/>
          <p:nvPr>
            <p:ph idx="8" type="subTitle"/>
          </p:nvPr>
        </p:nvSpPr>
        <p:spPr>
          <a:xfrm flipH="1">
            <a:off x="1894500" y="3634690"/>
            <a:ext cx="167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15" name="Google Shape;415;p55"/>
          <p:cNvPicPr preferRelativeResize="0"/>
          <p:nvPr/>
        </p:nvPicPr>
        <p:blipFill rotWithShape="1">
          <a:blip r:embed="rId2">
            <a:alphaModFix/>
          </a:blip>
          <a:srcRect b="0" l="0" r="48828" t="0"/>
          <a:stretch/>
        </p:blipFill>
        <p:spPr>
          <a:xfrm>
            <a:off x="7609400" y="1965325"/>
            <a:ext cx="1534601" cy="26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 rotWithShape="1">
          <a:blip r:embed="rId3">
            <a:alphaModFix/>
          </a:blip>
          <a:srcRect b="0" l="26479" r="0" t="0"/>
          <a:stretch/>
        </p:blipFill>
        <p:spPr>
          <a:xfrm>
            <a:off x="0" y="157325"/>
            <a:ext cx="2624749" cy="29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/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0" name="Google Shape;420;p56"/>
          <p:cNvSpPr txBox="1"/>
          <p:nvPr>
            <p:ph idx="1" type="subTitle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6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Freepik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2" name="Google Shape;422;p56"/>
          <p:cNvSpPr txBox="1"/>
          <p:nvPr>
            <p:ph idx="2" type="subTitle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8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b="0" l="219" r="207" t="0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b="0" l="28299" r="0" t="0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b="0" l="0" r="0" t="20809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b="0" l="0" r="0"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45117" l="0" r="48231" t="6390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24985" t="0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0" l="219" r="207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68" name="Google Shape;68;p8"/>
          <p:cNvPicPr preferRelativeResize="0"/>
          <p:nvPr/>
        </p:nvPicPr>
        <p:blipFill rotWithShape="1">
          <a:blip r:embed="rId3">
            <a:alphaModFix/>
          </a:blip>
          <a:srcRect b="0" l="0" r="38937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2" type="subTitle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4" type="subTitle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5" type="subTitle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6" type="title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7" type="subTitle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subTitle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9" type="title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3" type="subTitle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4" type="subTitle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2">
            <a:alphaModFix/>
          </a:blip>
          <a:srcRect b="98" l="0" r="0" t="108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3">
            <a:alphaModFix/>
          </a:blip>
          <a:srcRect b="0" l="219" r="207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2581350" y="1660775"/>
            <a:ext cx="3981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2411850" y="2410025"/>
            <a:ext cx="43203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1900" y="306645"/>
            <a:ext cx="2107050" cy="191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3">
            <a:alphaModFix/>
          </a:blip>
          <a:srcRect b="0" l="0" r="29103" t="0"/>
          <a:stretch/>
        </p:blipFill>
        <p:spPr>
          <a:xfrm>
            <a:off x="7257850" y="1584575"/>
            <a:ext cx="1886149" cy="2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 rotWithShape="1">
          <a:blip r:embed="rId4">
            <a:alphaModFix/>
          </a:blip>
          <a:srcRect b="25687" l="14864" r="0" t="0"/>
          <a:stretch/>
        </p:blipFill>
        <p:spPr>
          <a:xfrm>
            <a:off x="-17100" y="3148450"/>
            <a:ext cx="2276550" cy="19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b="0" i="0" sz="4600" u="none" cap="none" strike="noStrik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jpg"/><Relationship Id="rId4" Type="http://schemas.openxmlformats.org/officeDocument/2006/relationships/image" Target="../media/image91.png"/><Relationship Id="rId5" Type="http://schemas.openxmlformats.org/officeDocument/2006/relationships/image" Target="../media/image72.png"/><Relationship Id="rId6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5" Type="http://schemas.openxmlformats.org/officeDocument/2006/relationships/image" Target="../media/image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idx="1" type="subTitle"/>
          </p:nvPr>
        </p:nvSpPr>
        <p:spPr>
          <a:xfrm>
            <a:off x="2445158" y="2442886"/>
            <a:ext cx="5239835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      		            Multivarijatna i dubinska analiza podataka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 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Aleksandar Babić, Mateja Žunec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6" name="Google Shape;446;p62"/>
          <p:cNvSpPr txBox="1"/>
          <p:nvPr>
            <p:ph type="ctrTitle"/>
          </p:nvPr>
        </p:nvSpPr>
        <p:spPr>
          <a:xfrm>
            <a:off x="2809050" y="121054"/>
            <a:ext cx="4700100" cy="229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KVALITETA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VINA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/>
          <p:nvPr>
            <p:ph type="title"/>
          </p:nvPr>
        </p:nvSpPr>
        <p:spPr>
          <a:xfrm>
            <a:off x="731625" y="151025"/>
            <a:ext cx="4434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Struktura objekata</a:t>
            </a:r>
            <a:endParaRPr/>
          </a:p>
        </p:txBody>
      </p:sp>
      <p:pic>
        <p:nvPicPr>
          <p:cNvPr id="541" name="Google Shape;5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250" y="1043975"/>
            <a:ext cx="5524549" cy="396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2"/>
          <p:cNvSpPr txBox="1"/>
          <p:nvPr>
            <p:ph type="title"/>
          </p:nvPr>
        </p:nvSpPr>
        <p:spPr>
          <a:xfrm>
            <a:off x="731625" y="151025"/>
            <a:ext cx="4434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Struktura objekata</a:t>
            </a:r>
            <a:endParaRPr/>
          </a:p>
        </p:txBody>
      </p:sp>
      <p:pic>
        <p:nvPicPr>
          <p:cNvPr id="547" name="Google Shape;54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75" y="946625"/>
            <a:ext cx="5572526" cy="40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idx="2" type="title"/>
          </p:nvPr>
        </p:nvSpPr>
        <p:spPr>
          <a:xfrm>
            <a:off x="2712150" y="184750"/>
            <a:ext cx="5589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500"/>
              <a:t>4.</a:t>
            </a:r>
            <a:endParaRPr sz="3500"/>
          </a:p>
        </p:txBody>
      </p:sp>
      <p:sp>
        <p:nvSpPr>
          <p:cNvPr id="553" name="Google Shape;553;p73"/>
          <p:cNvSpPr txBox="1"/>
          <p:nvPr>
            <p:ph type="title"/>
          </p:nvPr>
        </p:nvSpPr>
        <p:spPr>
          <a:xfrm>
            <a:off x="3158625" y="215825"/>
            <a:ext cx="54186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500"/>
              <a:t>GRAFIČKI PRIKAZI</a:t>
            </a:r>
            <a:endParaRPr sz="3500"/>
          </a:p>
        </p:txBody>
      </p:sp>
      <p:pic>
        <p:nvPicPr>
          <p:cNvPr id="554" name="Google Shape;554;p73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>
            <a:off x="713225" y="-297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3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5400000">
            <a:off x="918900" y="3770899"/>
            <a:ext cx="510599" cy="22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3"/>
          <p:cNvSpPr txBox="1"/>
          <p:nvPr>
            <p:ph idx="4294967295" type="subTitle"/>
          </p:nvPr>
        </p:nvSpPr>
        <p:spPr>
          <a:xfrm>
            <a:off x="713225" y="1668847"/>
            <a:ext cx="40476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●"/>
            </a:pPr>
            <a:r>
              <a:rPr b="0" i="0" lang="en" sz="1600" u="none" cap="none" strike="noStrik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Bar plot</a:t>
            </a: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- varijable: 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residual sugar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volatile acidity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sulfur dioxide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quality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7" name="Google Shape;557;p73"/>
          <p:cNvSpPr txBox="1"/>
          <p:nvPr>
            <p:ph idx="4294967295" type="subTitle"/>
          </p:nvPr>
        </p:nvSpPr>
        <p:spPr>
          <a:xfrm>
            <a:off x="4529625" y="2045799"/>
            <a:ext cx="40476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●"/>
            </a:pPr>
            <a:r>
              <a:rPr b="0" i="0" lang="en" sz="1600" u="none" cap="none" strike="noStrik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Box plot</a:t>
            </a: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- varijabla: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residual sugar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●"/>
            </a:pPr>
            <a:r>
              <a:rPr b="0" i="0" lang="en" sz="1600" u="none" cap="none" strike="noStrik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Histogram</a:t>
            </a: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 varijabla: 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Char char="○"/>
            </a:pPr>
            <a:r>
              <a:rPr b="0" i="0" lang="en" sz="1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quality</a:t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564775" y="184525"/>
            <a:ext cx="7554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Prosječna vrijednost rezidualnog šećera</a:t>
            </a:r>
            <a:endParaRPr sz="3800"/>
          </a:p>
        </p:txBody>
      </p:sp>
      <p:pic>
        <p:nvPicPr>
          <p:cNvPr id="563" name="Google Shape;5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300" y="1533025"/>
            <a:ext cx="4652500" cy="32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25" y="2365300"/>
            <a:ext cx="4110500" cy="237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subTitle"/>
          </p:nvPr>
        </p:nvSpPr>
        <p:spPr>
          <a:xfrm>
            <a:off x="5818575" y="395012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75"/>
          <p:cNvSpPr txBox="1"/>
          <p:nvPr>
            <p:ph type="title"/>
          </p:nvPr>
        </p:nvSpPr>
        <p:spPr>
          <a:xfrm>
            <a:off x="-43300" y="2989884"/>
            <a:ext cx="44244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Prosječna vrijednost hlapljive kiselosti</a:t>
            </a:r>
            <a:endParaRPr sz="3800"/>
          </a:p>
        </p:txBody>
      </p:sp>
      <p:pic>
        <p:nvPicPr>
          <p:cNvPr id="571" name="Google Shape;57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62579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5"/>
          <p:cNvPicPr preferRelativeResize="0"/>
          <p:nvPr/>
        </p:nvPicPr>
        <p:blipFill rotWithShape="1">
          <a:blip r:embed="rId4">
            <a:alphaModFix/>
          </a:blip>
          <a:srcRect b="0" l="6461" r="3023" t="0"/>
          <a:stretch/>
        </p:blipFill>
        <p:spPr>
          <a:xfrm>
            <a:off x="4584325" y="1853350"/>
            <a:ext cx="4559675" cy="3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6"/>
          <p:cNvSpPr txBox="1"/>
          <p:nvPr>
            <p:ph idx="1" type="subTitle"/>
          </p:nvPr>
        </p:nvSpPr>
        <p:spPr>
          <a:xfrm>
            <a:off x="3264300" y="411257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76"/>
          <p:cNvSpPr txBox="1"/>
          <p:nvPr>
            <p:ph type="title"/>
          </p:nvPr>
        </p:nvSpPr>
        <p:spPr>
          <a:xfrm>
            <a:off x="5879700" y="1694100"/>
            <a:ext cx="30762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Prosječna vrijednost ukupnog</a:t>
            </a:r>
            <a:endParaRPr sz="3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sumpornog dioksida</a:t>
            </a:r>
            <a:endParaRPr sz="3800"/>
          </a:p>
        </p:txBody>
      </p:sp>
      <p:pic>
        <p:nvPicPr>
          <p:cNvPr id="579" name="Google Shape;57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00" y="-7550"/>
            <a:ext cx="4567566" cy="315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200" y="3196250"/>
            <a:ext cx="5227737" cy="18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idx="1" type="subTitle"/>
          </p:nvPr>
        </p:nvSpPr>
        <p:spPr>
          <a:xfrm>
            <a:off x="3264300" y="411257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77"/>
          <p:cNvSpPr txBox="1"/>
          <p:nvPr>
            <p:ph type="title"/>
          </p:nvPr>
        </p:nvSpPr>
        <p:spPr>
          <a:xfrm>
            <a:off x="6067800" y="2603350"/>
            <a:ext cx="30762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Prosječna kvaliteta </a:t>
            </a:r>
            <a:endParaRPr sz="3800"/>
          </a:p>
        </p:txBody>
      </p:sp>
      <p:pic>
        <p:nvPicPr>
          <p:cNvPr id="587" name="Google Shape;58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37" y="1477493"/>
            <a:ext cx="5321600" cy="36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912076" cy="14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>
            <p:ph idx="1" type="subTitle"/>
          </p:nvPr>
        </p:nvSpPr>
        <p:spPr>
          <a:xfrm>
            <a:off x="5818575" y="395012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78"/>
          <p:cNvSpPr txBox="1"/>
          <p:nvPr>
            <p:ph idx="4294967295" type="body"/>
          </p:nvPr>
        </p:nvSpPr>
        <p:spPr>
          <a:xfrm>
            <a:off x="726900" y="1911875"/>
            <a:ext cx="2468700" cy="2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najveći broj vina ima udio od 9% alkohola kod obje vrste vina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asimetrična distribucija podataka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Google Shape;595;p78"/>
          <p:cNvSpPr txBox="1"/>
          <p:nvPr>
            <p:ph type="title"/>
          </p:nvPr>
        </p:nvSpPr>
        <p:spPr>
          <a:xfrm>
            <a:off x="2745325" y="154975"/>
            <a:ext cx="388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Histogram</a:t>
            </a:r>
            <a:endParaRPr sz="3800"/>
          </a:p>
        </p:txBody>
      </p:sp>
      <p:pic>
        <p:nvPicPr>
          <p:cNvPr id="596" name="Google Shape;5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200" y="1658000"/>
            <a:ext cx="4354925" cy="30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4" y="934975"/>
            <a:ext cx="8459751" cy="6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>
            <p:ph type="title"/>
          </p:nvPr>
        </p:nvSpPr>
        <p:spPr>
          <a:xfrm>
            <a:off x="425850" y="140675"/>
            <a:ext cx="3498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800"/>
              <a:t>Box Plot</a:t>
            </a:r>
            <a:endParaRPr sz="3800"/>
          </a:p>
        </p:txBody>
      </p:sp>
      <p:sp>
        <p:nvSpPr>
          <p:cNvPr id="603" name="Google Shape;603;p79"/>
          <p:cNvSpPr txBox="1"/>
          <p:nvPr>
            <p:ph idx="1" type="subTitle"/>
          </p:nvPr>
        </p:nvSpPr>
        <p:spPr>
          <a:xfrm>
            <a:off x="4670575" y="3502900"/>
            <a:ext cx="22737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veliki broj stršila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manji raspon minimuma i  maksimuma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manji medijan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4" name="Google Shape;6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50" y="1072550"/>
            <a:ext cx="4197776" cy="299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0575" y="86100"/>
            <a:ext cx="4330375" cy="327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/>
          <p:nvPr>
            <p:ph type="title"/>
          </p:nvPr>
        </p:nvSpPr>
        <p:spPr>
          <a:xfrm>
            <a:off x="425850" y="140675"/>
            <a:ext cx="3498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800"/>
              <a:t>Box Plot</a:t>
            </a:r>
            <a:endParaRPr sz="3800"/>
          </a:p>
        </p:txBody>
      </p:sp>
      <p:sp>
        <p:nvSpPr>
          <p:cNvPr id="611" name="Google Shape;611;p80"/>
          <p:cNvSpPr txBox="1"/>
          <p:nvPr>
            <p:ph idx="1" type="subTitle"/>
          </p:nvPr>
        </p:nvSpPr>
        <p:spPr>
          <a:xfrm>
            <a:off x="5335900" y="2207025"/>
            <a:ext cx="26232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puno veći raspon minimuma i maksimuma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manji broj izraženih stršila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veći medijan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2" name="Google Shape;6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75" y="1207950"/>
            <a:ext cx="4701349" cy="3358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-108899" y="13962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52" name="Google Shape;452;p63"/>
          <p:cNvSpPr txBox="1"/>
          <p:nvPr>
            <p:ph idx="1" type="subTitle"/>
          </p:nvPr>
        </p:nvSpPr>
        <p:spPr>
          <a:xfrm>
            <a:off x="521099" y="13962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Uvod</a:t>
            </a:r>
            <a:endParaRPr/>
          </a:p>
        </p:txBody>
      </p:sp>
      <p:sp>
        <p:nvSpPr>
          <p:cNvPr id="453" name="Google Shape;453;p63"/>
          <p:cNvSpPr txBox="1"/>
          <p:nvPr>
            <p:ph idx="3" type="title"/>
          </p:nvPr>
        </p:nvSpPr>
        <p:spPr>
          <a:xfrm>
            <a:off x="1496525" y="407350"/>
            <a:ext cx="6926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300"/>
              <a:t>SADRŽAJ</a:t>
            </a:r>
            <a:endParaRPr sz="4300"/>
          </a:p>
        </p:txBody>
      </p:sp>
      <p:sp>
        <p:nvSpPr>
          <p:cNvPr id="454" name="Google Shape;454;p63"/>
          <p:cNvSpPr txBox="1"/>
          <p:nvPr>
            <p:ph idx="2" type="subTitle"/>
          </p:nvPr>
        </p:nvSpPr>
        <p:spPr>
          <a:xfrm>
            <a:off x="80916" y="2057127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Općenito o odabranom skupu podataka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5" name="Google Shape;455;p63"/>
          <p:cNvSpPr txBox="1"/>
          <p:nvPr>
            <p:ph idx="4" type="title"/>
          </p:nvPr>
        </p:nvSpPr>
        <p:spPr>
          <a:xfrm>
            <a:off x="1563901" y="13962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56" name="Google Shape;456;p63"/>
          <p:cNvSpPr txBox="1"/>
          <p:nvPr>
            <p:ph idx="5" type="subTitle"/>
          </p:nvPr>
        </p:nvSpPr>
        <p:spPr>
          <a:xfrm>
            <a:off x="2193899" y="13962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Opis skupa podataka</a:t>
            </a:r>
            <a:endParaRPr/>
          </a:p>
        </p:txBody>
      </p:sp>
      <p:sp>
        <p:nvSpPr>
          <p:cNvPr id="457" name="Google Shape;457;p63"/>
          <p:cNvSpPr txBox="1"/>
          <p:nvPr>
            <p:ph idx="6" type="subTitle"/>
          </p:nvPr>
        </p:nvSpPr>
        <p:spPr>
          <a:xfrm>
            <a:off x="1910725" y="2030275"/>
            <a:ext cx="2363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Popis i opis varijabli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63"/>
          <p:cNvSpPr txBox="1"/>
          <p:nvPr>
            <p:ph idx="7" type="title"/>
          </p:nvPr>
        </p:nvSpPr>
        <p:spPr>
          <a:xfrm>
            <a:off x="3922501" y="139622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459" name="Google Shape;459;p63"/>
          <p:cNvSpPr txBox="1"/>
          <p:nvPr>
            <p:ph idx="8" type="subTitle"/>
          </p:nvPr>
        </p:nvSpPr>
        <p:spPr>
          <a:xfrm>
            <a:off x="4540600" y="1396225"/>
            <a:ext cx="2470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Učitavanje podataka u R i provjera</a:t>
            </a:r>
            <a:endParaRPr/>
          </a:p>
        </p:txBody>
      </p:sp>
      <p:sp>
        <p:nvSpPr>
          <p:cNvPr id="460" name="Google Shape;460;p63"/>
          <p:cNvSpPr txBox="1"/>
          <p:nvPr>
            <p:ph idx="13" type="title"/>
          </p:nvPr>
        </p:nvSpPr>
        <p:spPr>
          <a:xfrm>
            <a:off x="6625776" y="1388879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461" name="Google Shape;461;p63"/>
          <p:cNvSpPr txBox="1"/>
          <p:nvPr>
            <p:ph idx="14" type="subTitle"/>
          </p:nvPr>
        </p:nvSpPr>
        <p:spPr>
          <a:xfrm>
            <a:off x="7110599" y="1396230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Grafički prikazi</a:t>
            </a:r>
            <a:endParaRPr/>
          </a:p>
        </p:txBody>
      </p:sp>
      <p:sp>
        <p:nvSpPr>
          <p:cNvPr id="462" name="Google Shape;462;p63"/>
          <p:cNvSpPr txBox="1"/>
          <p:nvPr>
            <p:ph idx="15" type="subTitle"/>
          </p:nvPr>
        </p:nvSpPr>
        <p:spPr>
          <a:xfrm>
            <a:off x="7050401" y="2034375"/>
            <a:ext cx="18933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Bar ploti, histogram, box plot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3" name="Google Shape;463;p63"/>
          <p:cNvSpPr txBox="1"/>
          <p:nvPr>
            <p:ph idx="16" type="title"/>
          </p:nvPr>
        </p:nvSpPr>
        <p:spPr>
          <a:xfrm>
            <a:off x="-48949" y="3294492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464" name="Google Shape;464;p63"/>
          <p:cNvSpPr txBox="1"/>
          <p:nvPr>
            <p:ph idx="17" type="subTitle"/>
          </p:nvPr>
        </p:nvSpPr>
        <p:spPr>
          <a:xfrm>
            <a:off x="521099" y="3294492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Korelacija</a:t>
            </a:r>
            <a:endParaRPr/>
          </a:p>
        </p:txBody>
      </p:sp>
      <p:sp>
        <p:nvSpPr>
          <p:cNvPr id="465" name="Google Shape;465;p63"/>
          <p:cNvSpPr txBox="1"/>
          <p:nvPr>
            <p:ph idx="18" type="subTitle"/>
          </p:nvPr>
        </p:nvSpPr>
        <p:spPr>
          <a:xfrm>
            <a:off x="80916" y="3836242"/>
            <a:ext cx="1687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Izračun, grafički prikaz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6" name="Google Shape;466;p63"/>
          <p:cNvSpPr txBox="1"/>
          <p:nvPr>
            <p:ph idx="19" type="title"/>
          </p:nvPr>
        </p:nvSpPr>
        <p:spPr>
          <a:xfrm>
            <a:off x="1586701" y="3294492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6.</a:t>
            </a:r>
            <a:endParaRPr/>
          </a:p>
        </p:txBody>
      </p:sp>
      <p:sp>
        <p:nvSpPr>
          <p:cNvPr id="467" name="Google Shape;467;p63"/>
          <p:cNvSpPr txBox="1"/>
          <p:nvPr>
            <p:ph idx="20" type="subTitle"/>
          </p:nvPr>
        </p:nvSpPr>
        <p:spPr>
          <a:xfrm>
            <a:off x="2361962" y="3294492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T-test</a:t>
            </a:r>
            <a:endParaRPr/>
          </a:p>
        </p:txBody>
      </p:sp>
      <p:sp>
        <p:nvSpPr>
          <p:cNvPr id="468" name="Google Shape;468;p63"/>
          <p:cNvSpPr txBox="1"/>
          <p:nvPr>
            <p:ph idx="21" type="subTitle"/>
          </p:nvPr>
        </p:nvSpPr>
        <p:spPr>
          <a:xfrm>
            <a:off x="1910727" y="3836250"/>
            <a:ext cx="21393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Usporedba sulfata i ph-vrijednosti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9" name="Google Shape;469;p63"/>
          <p:cNvSpPr txBox="1"/>
          <p:nvPr>
            <p:ph idx="6" type="subTitle"/>
          </p:nvPr>
        </p:nvSpPr>
        <p:spPr>
          <a:xfrm>
            <a:off x="4050150" y="2145875"/>
            <a:ext cx="2692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Sažetak statističkih informacija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Struktura objekta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Provjera potpunosti podataka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63"/>
          <p:cNvSpPr txBox="1"/>
          <p:nvPr>
            <p:ph idx="19" type="title"/>
          </p:nvPr>
        </p:nvSpPr>
        <p:spPr>
          <a:xfrm>
            <a:off x="3928389" y="3248330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7.</a:t>
            </a:r>
            <a:endParaRPr/>
          </a:p>
        </p:txBody>
      </p:sp>
      <p:sp>
        <p:nvSpPr>
          <p:cNvPr id="471" name="Google Shape;471;p63"/>
          <p:cNvSpPr txBox="1"/>
          <p:nvPr>
            <p:ph idx="20" type="subTitle"/>
          </p:nvPr>
        </p:nvSpPr>
        <p:spPr>
          <a:xfrm>
            <a:off x="4540612" y="329091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HI-kvadrat</a:t>
            </a:r>
            <a:endParaRPr/>
          </a:p>
        </p:txBody>
      </p:sp>
      <p:sp>
        <p:nvSpPr>
          <p:cNvPr id="472" name="Google Shape;472;p63"/>
          <p:cNvSpPr txBox="1"/>
          <p:nvPr>
            <p:ph idx="21" type="subTitle"/>
          </p:nvPr>
        </p:nvSpPr>
        <p:spPr>
          <a:xfrm>
            <a:off x="4050029" y="3836250"/>
            <a:ext cx="2409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Potvrđena nepovezanost varijabli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3" name="Google Shape;473;p63"/>
          <p:cNvSpPr txBox="1"/>
          <p:nvPr>
            <p:ph idx="19" type="title"/>
          </p:nvPr>
        </p:nvSpPr>
        <p:spPr>
          <a:xfrm>
            <a:off x="6625776" y="3248317"/>
            <a:ext cx="6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8.</a:t>
            </a:r>
            <a:endParaRPr/>
          </a:p>
        </p:txBody>
      </p:sp>
      <p:sp>
        <p:nvSpPr>
          <p:cNvPr id="474" name="Google Shape;474;p63"/>
          <p:cNvSpPr txBox="1"/>
          <p:nvPr>
            <p:ph idx="20" type="subTitle"/>
          </p:nvPr>
        </p:nvSpPr>
        <p:spPr>
          <a:xfrm>
            <a:off x="7233549" y="324831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Zaključak</a:t>
            </a:r>
            <a:endParaRPr/>
          </a:p>
        </p:txBody>
      </p:sp>
      <p:sp>
        <p:nvSpPr>
          <p:cNvPr id="475" name="Google Shape;475;p63"/>
          <p:cNvSpPr txBox="1"/>
          <p:nvPr>
            <p:ph idx="21" type="subTitle"/>
          </p:nvPr>
        </p:nvSpPr>
        <p:spPr>
          <a:xfrm>
            <a:off x="6625779" y="3763100"/>
            <a:ext cx="2409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Osvrt, odluka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1"/>
          <p:cNvSpPr txBox="1"/>
          <p:nvPr>
            <p:ph type="title"/>
          </p:nvPr>
        </p:nvSpPr>
        <p:spPr>
          <a:xfrm>
            <a:off x="1832475" y="247775"/>
            <a:ext cx="71127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800"/>
              <a:t>Korelacija za crveno vino</a:t>
            </a:r>
            <a:endParaRPr sz="3800"/>
          </a:p>
        </p:txBody>
      </p:sp>
      <p:pic>
        <p:nvPicPr>
          <p:cNvPr id="618" name="Google Shape;61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75" y="1043375"/>
            <a:ext cx="27241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475" y="1659650"/>
            <a:ext cx="4170749" cy="31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9149" y="1354550"/>
            <a:ext cx="4128975" cy="341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3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84" y="3569699"/>
            <a:ext cx="7931958" cy="157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82"/>
          <p:cNvSpPr txBox="1"/>
          <p:nvPr/>
        </p:nvSpPr>
        <p:spPr>
          <a:xfrm>
            <a:off x="-40350" y="3045025"/>
            <a:ext cx="94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i="0" lang="en" sz="1400" u="none" cap="none" strike="noStrike">
                <a:solidFill>
                  <a:srgbClr val="00B050"/>
                </a:solidFill>
                <a:latin typeface="Oswald"/>
                <a:ea typeface="Oswald"/>
                <a:cs typeface="Oswald"/>
                <a:sym typeface="Oswald"/>
              </a:rPr>
              <a:t>Pozitivna linearna povezanost</a:t>
            </a: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density - fixed acidity, citric acid - fixed acidity, total sulfur dioxide - free sulfur dioxide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8" name="Google Shape;628;p82"/>
          <p:cNvSpPr txBox="1"/>
          <p:nvPr/>
        </p:nvSpPr>
        <p:spPr>
          <a:xfrm>
            <a:off x="9" y="3261897"/>
            <a:ext cx="80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Negativna linearna povezanost</a:t>
            </a: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pH - fixed acidity,     citrix acid - volatile acidity,  pH - citrix acid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3"/>
          <p:cNvSpPr txBox="1"/>
          <p:nvPr>
            <p:ph type="title"/>
          </p:nvPr>
        </p:nvSpPr>
        <p:spPr>
          <a:xfrm>
            <a:off x="2584174" y="238550"/>
            <a:ext cx="6336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800"/>
              <a:t>Korelacija za bijelo vino</a:t>
            </a:r>
            <a:endParaRPr sz="3800"/>
          </a:p>
        </p:txBody>
      </p:sp>
      <p:pic>
        <p:nvPicPr>
          <p:cNvPr id="634" name="Google Shape;63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7550"/>
            <a:ext cx="4718749" cy="3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650" y="1567550"/>
            <a:ext cx="4236076" cy="3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325" y="763475"/>
            <a:ext cx="27813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8" y="0"/>
            <a:ext cx="8839204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510802"/>
            <a:ext cx="80772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4"/>
          <p:cNvSpPr txBox="1"/>
          <p:nvPr/>
        </p:nvSpPr>
        <p:spPr>
          <a:xfrm>
            <a:off x="2" y="2943534"/>
            <a:ext cx="962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i="0" lang="en" sz="1400" u="none" cap="none" strike="noStrike">
                <a:solidFill>
                  <a:srgbClr val="00B050"/>
                </a:solidFill>
                <a:latin typeface="Oswald"/>
                <a:ea typeface="Oswald"/>
                <a:cs typeface="Oswald"/>
                <a:sym typeface="Oswald"/>
              </a:rPr>
              <a:t>Pozitivna linearna povezanost</a:t>
            </a: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density – residual sugar, density - total sulfur dioxide, total sulfur dioxide – free sulfur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dioxide</a:t>
            </a:r>
            <a:endParaRPr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4" name="Google Shape;644;p84"/>
          <p:cNvSpPr txBox="1"/>
          <p:nvPr/>
        </p:nvSpPr>
        <p:spPr>
          <a:xfrm>
            <a:off x="0" y="3216473"/>
            <a:ext cx="75774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Negativna linearna povezanost</a:t>
            </a: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alcohol - density</a:t>
            </a:r>
            <a:endParaRPr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>
            <p:ph type="title"/>
          </p:nvPr>
        </p:nvSpPr>
        <p:spPr>
          <a:xfrm>
            <a:off x="4450976" y="1615897"/>
            <a:ext cx="1818110" cy="858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T-test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>
            <p:ph type="title"/>
          </p:nvPr>
        </p:nvSpPr>
        <p:spPr>
          <a:xfrm>
            <a:off x="497910" y="2101613"/>
            <a:ext cx="5001937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1100"/>
              <a:t>Jasnoća hipoteza: Testiramo da li postoji razlika u prosječnoj koncentraciji sulfata između crvenog i bijelog vina.</a:t>
            </a:r>
            <a:br>
              <a:rPr lang="en" sz="1100"/>
            </a:br>
            <a:br>
              <a:rPr lang="en" sz="1100"/>
            </a:br>
            <a:r>
              <a:rPr lang="en" sz="1100"/>
              <a:t>Nulta hipoteza (H0): Prosječna koncentracija sulfata u crvenom vinu jednaka je prosječnoj koncentraciji sulfata u bijelom vinu (μ_crveno = μ_bijelo).</a:t>
            </a:r>
            <a:br>
              <a:rPr lang="en" sz="1100"/>
            </a:br>
            <a:br>
              <a:rPr lang="en" sz="1100"/>
            </a:br>
            <a:r>
              <a:rPr lang="en" sz="1100"/>
              <a:t>Alternativna hipoteza (H1): Prosječna koncentracija sulfata u crvenom vinu nije jednaka prosječnoj koncentraciji sulfata u bijelom vinu (μ_crveno ≠ μ_bijelo).</a:t>
            </a:r>
            <a:endParaRPr/>
          </a:p>
        </p:txBody>
      </p:sp>
      <p:sp>
        <p:nvSpPr>
          <p:cNvPr id="655" name="Google Shape;655;p86"/>
          <p:cNvSpPr txBox="1"/>
          <p:nvPr/>
        </p:nvSpPr>
        <p:spPr>
          <a:xfrm>
            <a:off x="497910" y="291362"/>
            <a:ext cx="8585948" cy="858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 Medium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T-test – usporedba koncetracije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 Medium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sulfata u B i C vinu</a:t>
            </a:r>
            <a:endParaRPr b="0" i="0" sz="3200" u="none" cap="none" strike="noStrike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idx="1" type="subTitle"/>
          </p:nvPr>
        </p:nvSpPr>
        <p:spPr>
          <a:xfrm>
            <a:off x="5793365" y="2784029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QQ – Dijagram – crveno vino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1" name="Google Shape;6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59" y="0"/>
            <a:ext cx="4885345" cy="28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5586" y="0"/>
            <a:ext cx="4268414" cy="261760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7"/>
          <p:cNvSpPr txBox="1"/>
          <p:nvPr/>
        </p:nvSpPr>
        <p:spPr>
          <a:xfrm>
            <a:off x="4156703" y="2794366"/>
            <a:ext cx="1666685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QQ – Dijagram – bijelo vino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4" name="Google Shape;66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957" y="2815151"/>
            <a:ext cx="3911882" cy="23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7681" y="3342392"/>
            <a:ext cx="4145447" cy="158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8"/>
          <p:cNvSpPr txBox="1"/>
          <p:nvPr>
            <p:ph idx="1" type="subTitle"/>
          </p:nvPr>
        </p:nvSpPr>
        <p:spPr>
          <a:xfrm>
            <a:off x="593849" y="1415758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Crveno vino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1" name="Google Shape;67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09" y="457200"/>
            <a:ext cx="28098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0793" y="476250"/>
            <a:ext cx="26003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8"/>
          <p:cNvSpPr txBox="1"/>
          <p:nvPr/>
        </p:nvSpPr>
        <p:spPr>
          <a:xfrm>
            <a:off x="3487158" y="1415758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Bijelo vino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4" name="Google Shape;67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134" y="2476855"/>
            <a:ext cx="4410636" cy="99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65" y="1789019"/>
            <a:ext cx="6320958" cy="67423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>
            <p:ph type="title"/>
          </p:nvPr>
        </p:nvSpPr>
        <p:spPr>
          <a:xfrm>
            <a:off x="6102558" y="2274607"/>
            <a:ext cx="2965077" cy="11284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200">
                <a:solidFill>
                  <a:schemeClr val="dk1"/>
                </a:solidFill>
              </a:rPr>
              <a:t>Test: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Normalna distribucija – je/nije normalna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Oba rezultata Shapiro-Wilk testa pokazuju vrlo nisku p-vrijednost, što znači da postoji statistički značajna razlika od normalne distribucije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7" name="Google Shape;677;p88"/>
          <p:cNvSpPr txBox="1"/>
          <p:nvPr/>
        </p:nvSpPr>
        <p:spPr>
          <a:xfrm>
            <a:off x="2029409" y="3545354"/>
            <a:ext cx="4421003" cy="11284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 Medium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Testna statistika (W): Testna statistika (W) u ovom slučaju iznosi 6509961.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swald Medium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P-vrijednost: P-vrijednost koju dobivate (&lt; 2.2e-16) sugerira da postoji iznimno mala vjerojatnost da se razlika između srednjih vrijednosti koncentracije sulfata u crvenom i bijelom vinu može pripisati slučajnosti. Stoga je p-vrijednost vrlo niska, što znači da su rezultati statistički značajni.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9"/>
          <p:cNvSpPr txBox="1"/>
          <p:nvPr>
            <p:ph type="title"/>
          </p:nvPr>
        </p:nvSpPr>
        <p:spPr>
          <a:xfrm>
            <a:off x="639103" y="1059466"/>
            <a:ext cx="6124766" cy="2161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b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Alternativna hipoteza (H1): Prosječna koncentracija sulfata u crvenom vinu nije jednaka prosječnoj koncentraciji sulfata u bijelom vinu (</a:t>
            </a:r>
            <a:r>
              <a:rPr lang="en" sz="2400">
                <a:solidFill>
                  <a:schemeClr val="lt1"/>
                </a:solidFill>
              </a:rPr>
              <a:t>μ_</a:t>
            </a: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crveno ≠ </a:t>
            </a:r>
            <a:r>
              <a:rPr lang="en" sz="2400">
                <a:solidFill>
                  <a:schemeClr val="lt1"/>
                </a:solidFill>
              </a:rPr>
              <a:t>μ_</a:t>
            </a: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bijelo).</a:t>
            </a:r>
            <a:b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0"/>
          <p:cNvSpPr txBox="1"/>
          <p:nvPr>
            <p:ph idx="1" type="subTitle"/>
          </p:nvPr>
        </p:nvSpPr>
        <p:spPr>
          <a:xfrm>
            <a:off x="5228900" y="2628250"/>
            <a:ext cx="2830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88" name="Google Shape;688;p90"/>
          <p:cNvSpPr txBox="1"/>
          <p:nvPr>
            <p:ph type="title"/>
          </p:nvPr>
        </p:nvSpPr>
        <p:spPr>
          <a:xfrm>
            <a:off x="3781075" y="2173950"/>
            <a:ext cx="37125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HI-kvadrat test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idx="1" type="subTitle"/>
          </p:nvPr>
        </p:nvSpPr>
        <p:spPr>
          <a:xfrm>
            <a:off x="466825" y="1819650"/>
            <a:ext cx="70446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81" name="Google Shape;481;p64"/>
          <p:cNvSpPr txBox="1"/>
          <p:nvPr>
            <p:ph idx="4294967295" type="subTitle"/>
          </p:nvPr>
        </p:nvSpPr>
        <p:spPr>
          <a:xfrm>
            <a:off x="601375" y="2006325"/>
            <a:ext cx="63000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swald"/>
              <a:buChar char="●"/>
            </a:pPr>
            <a:r>
              <a:rPr b="0" i="0" lang="en" sz="19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dva skupa podataka</a:t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swald"/>
              <a:buChar char="●"/>
            </a:pPr>
            <a:r>
              <a:rPr b="0" i="0" lang="en" sz="19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crveno i bijelo vino portugalskog proizvođača “Vinho Verde”</a:t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swald"/>
              <a:buChar char="●"/>
            </a:pPr>
            <a:r>
              <a:rPr b="0" i="0" lang="en" sz="19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nema podataka o vrsti grožđa, marki vina i prodajnoj cijeni</a:t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64"/>
          <p:cNvSpPr txBox="1"/>
          <p:nvPr>
            <p:ph idx="4294967295" type="title"/>
          </p:nvPr>
        </p:nvSpPr>
        <p:spPr>
          <a:xfrm>
            <a:off x="4955225" y="437350"/>
            <a:ext cx="554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500"/>
              <a:t> </a:t>
            </a:r>
            <a:r>
              <a:rPr lang="en" sz="3500">
                <a:solidFill>
                  <a:schemeClr val="accent1"/>
                </a:solidFill>
              </a:rPr>
              <a:t>1.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483" name="Google Shape;483;p64"/>
          <p:cNvSpPr txBox="1"/>
          <p:nvPr>
            <p:ph type="title"/>
          </p:nvPr>
        </p:nvSpPr>
        <p:spPr>
          <a:xfrm>
            <a:off x="5334575" y="367125"/>
            <a:ext cx="1232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500">
                <a:solidFill>
                  <a:schemeClr val="lt1"/>
                </a:solidFill>
              </a:rPr>
              <a:t>UVOD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1"/>
          <p:cNvSpPr txBox="1"/>
          <p:nvPr>
            <p:ph idx="1" type="subTitle"/>
          </p:nvPr>
        </p:nvSpPr>
        <p:spPr>
          <a:xfrm>
            <a:off x="3264300" y="4112575"/>
            <a:ext cx="2615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91"/>
          <p:cNvSpPr txBox="1"/>
          <p:nvPr>
            <p:ph type="title"/>
          </p:nvPr>
        </p:nvSpPr>
        <p:spPr>
          <a:xfrm>
            <a:off x="5879700" y="1694100"/>
            <a:ext cx="30762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Postoji li povezanost?</a:t>
            </a:r>
            <a:endParaRPr sz="3800"/>
          </a:p>
        </p:txBody>
      </p:sp>
      <p:pic>
        <p:nvPicPr>
          <p:cNvPr id="695" name="Google Shape;69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75" y="2431350"/>
            <a:ext cx="46958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175" y="3484925"/>
            <a:ext cx="7472625" cy="1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146575"/>
            <a:ext cx="3254137" cy="21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2745325" y="154975"/>
            <a:ext cx="388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800"/>
              <a:t>Zaključak</a:t>
            </a:r>
            <a:endParaRPr sz="3800"/>
          </a:p>
        </p:txBody>
      </p:sp>
      <p:graphicFrame>
        <p:nvGraphicFramePr>
          <p:cNvPr id="703" name="Google Shape;703;p92"/>
          <p:cNvGraphicFramePr/>
          <p:nvPr/>
        </p:nvGraphicFramePr>
        <p:xfrm>
          <a:off x="4572000" y="30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{AB91F481-94C0-4B5D-90D6-20A9C6AF31C8}</a:tableStyleId>
              </a:tblPr>
              <a:tblGrid>
                <a:gridCol w="1104900"/>
                <a:gridCol w="579375"/>
                <a:gridCol w="879750"/>
                <a:gridCol w="1103475"/>
                <a:gridCol w="727500"/>
              </a:tblGrid>
              <a:tr h="67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Oswald"/>
                          <a:ea typeface="Oswald"/>
                          <a:cs typeface="Oswald"/>
                          <a:sym typeface="Oswald"/>
                        </a:rPr>
                        <a:t> </a:t>
                      </a:r>
                      <a:r>
                        <a:rPr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Vrsta vina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Šećer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Kiselost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Sumporov dioksid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Kvaliteta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Bijelo vino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Oswald"/>
                          <a:ea typeface="Oswald"/>
                          <a:cs typeface="Oswald"/>
                          <a:sym typeface="Oswald"/>
                        </a:rPr>
                        <a:t>Više</a:t>
                      </a:r>
                      <a:endParaRPr sz="1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Oswald"/>
                          <a:ea typeface="Oswald"/>
                          <a:cs typeface="Oswald"/>
                          <a:sym typeface="Oswald"/>
                        </a:rPr>
                        <a:t>Manje </a:t>
                      </a:r>
                      <a:endParaRPr sz="1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Oswald"/>
                          <a:ea typeface="Oswald"/>
                          <a:cs typeface="Oswald"/>
                          <a:sym typeface="Oswald"/>
                        </a:rPr>
                        <a:t>Više </a:t>
                      </a:r>
                      <a:endParaRPr sz="1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Oswald"/>
                          <a:ea typeface="Oswald"/>
                          <a:cs typeface="Oswald"/>
                          <a:sym typeface="Oswald"/>
                        </a:rPr>
                        <a:t>Isto</a:t>
                      </a:r>
                      <a:endParaRPr sz="1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9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Crveno vino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Manje 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Više 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Manje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Isto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68575" marL="6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04" name="Google Shape;704;p92"/>
          <p:cNvSpPr txBox="1"/>
          <p:nvPr>
            <p:ph idx="4294967295" type="subTitle"/>
          </p:nvPr>
        </p:nvSpPr>
        <p:spPr>
          <a:xfrm>
            <a:off x="116400" y="934973"/>
            <a:ext cx="445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●"/>
            </a:pPr>
            <a:r>
              <a:rPr b="0" i="0" lang="en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12 numeričkih varijabli koje su u sastavu vina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●"/>
            </a:pPr>
            <a:r>
              <a:rPr b="0" i="0" lang="en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Korelacija varijabli - </a:t>
            </a:r>
            <a:r>
              <a:rPr b="0" i="0" lang="en" u="none" cap="none" strike="noStrik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crveno vino</a:t>
            </a:r>
            <a:endParaRPr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pozitivna linearna povezanost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density - fixed acidity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citric acid - fixed acidity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sulfur dioxide - free sulfur dioxide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negativna linearna povezanost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pH - fixed acidity    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citrix acid - volatile acidity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pH - citrix acid</a:t>
            </a:r>
            <a:endParaRPr b="0" i="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b="0" i="0" lang="en" u="none" cap="none" strike="noStrik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T-test</a:t>
            </a:r>
            <a:r>
              <a:rPr b="0" i="0" lang="en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 uvjeti ne odgovaraju (Shapiro i QQ), uzeto je da nije normalna distribucija. Neparametarski Wilcox. Prosječna koncentracija sulfata između B i C se razlikuje</a:t>
            </a:r>
            <a:endParaRPr b="0" i="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b="0" i="0" lang="en" u="none" cap="none" strike="noStrik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HI-kvadrat</a:t>
            </a:r>
            <a:r>
              <a:rPr b="0" i="0" lang="en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ne postoji povezanost između ph-vrijednosti i kvalitete ni kod B ni kod C</a:t>
            </a:r>
            <a:endParaRPr b="0" i="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92"/>
          <p:cNvSpPr txBox="1"/>
          <p:nvPr/>
        </p:nvSpPr>
        <p:spPr>
          <a:xfrm>
            <a:off x="4744425" y="1677550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92"/>
          <p:cNvSpPr txBox="1"/>
          <p:nvPr/>
        </p:nvSpPr>
        <p:spPr>
          <a:xfrm>
            <a:off x="4367525" y="1177525"/>
            <a:ext cx="41607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Korelacija varijabli - bijelo vino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pozitivna linearna povezanost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density – residual sugar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density - total sulfur dioxide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total sulfur dioxide – free sulfur dioxide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negativna linearna povezanost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■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alcohol -density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3"/>
          <p:cNvSpPr txBox="1"/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HVALA NA POZORNOSTI!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PITANJA?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idx="1" type="subTitle"/>
          </p:nvPr>
        </p:nvSpPr>
        <p:spPr>
          <a:xfrm>
            <a:off x="1206899" y="1360702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Broj zapisa </a:t>
            </a:r>
            <a:endParaRPr/>
          </a:p>
        </p:txBody>
      </p:sp>
      <p:cxnSp>
        <p:nvCxnSpPr>
          <p:cNvPr id="489" name="Google Shape;489;p65"/>
          <p:cNvCxnSpPr/>
          <p:nvPr/>
        </p:nvCxnSpPr>
        <p:spPr>
          <a:xfrm rot="10800000">
            <a:off x="1272900" y="1737225"/>
            <a:ext cx="159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65"/>
          <p:cNvSpPr txBox="1"/>
          <p:nvPr>
            <p:ph idx="3" type="title"/>
          </p:nvPr>
        </p:nvSpPr>
        <p:spPr>
          <a:xfrm>
            <a:off x="3099650" y="539500"/>
            <a:ext cx="493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OPIS SKUPA PODATAKA</a:t>
            </a:r>
            <a:endParaRPr/>
          </a:p>
        </p:txBody>
      </p:sp>
      <p:sp>
        <p:nvSpPr>
          <p:cNvPr id="491" name="Google Shape;491;p65"/>
          <p:cNvSpPr txBox="1"/>
          <p:nvPr>
            <p:ph idx="2" type="subTitle"/>
          </p:nvPr>
        </p:nvSpPr>
        <p:spPr>
          <a:xfrm>
            <a:off x="1108950" y="1687363"/>
            <a:ext cx="1920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Crveno vino - 1599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Bijelo vino - 4898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Google Shape;492;p65"/>
          <p:cNvSpPr txBox="1"/>
          <p:nvPr>
            <p:ph idx="1" type="subTitle"/>
          </p:nvPr>
        </p:nvSpPr>
        <p:spPr>
          <a:xfrm>
            <a:off x="4241099" y="1360702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Broj atributa</a:t>
            </a:r>
            <a:endParaRPr/>
          </a:p>
        </p:txBody>
      </p:sp>
      <p:cxnSp>
        <p:nvCxnSpPr>
          <p:cNvPr id="493" name="Google Shape;493;p65"/>
          <p:cNvCxnSpPr/>
          <p:nvPr/>
        </p:nvCxnSpPr>
        <p:spPr>
          <a:xfrm flipH="1">
            <a:off x="4302250" y="1727850"/>
            <a:ext cx="2223300" cy="11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65"/>
          <p:cNvSpPr txBox="1"/>
          <p:nvPr>
            <p:ph idx="2" type="subTitle"/>
          </p:nvPr>
        </p:nvSpPr>
        <p:spPr>
          <a:xfrm>
            <a:off x="4121100" y="1806500"/>
            <a:ext cx="4047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1 - fiksna kiselost (fixed acidity)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2 - hlapljiva kiselost (volatile acidity)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3 - limunska kiselina (citric acid)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4 - rezidualni šećer (residual sugar)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5 - kloridi (chlorides)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6 - slobodni sumporni dioksid (free sulfur dioxide)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7 - ukupni sumporni dioksid (total sulfur dioxide)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8 - gustoća (density)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9 - pH (pH)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10 - sulfati (sulphates)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11 -  alkohol (alcohol)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12 - kvaliteta (ocjena između 0 i 10) (quality)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5" name="Google Shape;495;p65"/>
          <p:cNvSpPr txBox="1"/>
          <p:nvPr>
            <p:ph idx="1" type="subTitle"/>
          </p:nvPr>
        </p:nvSpPr>
        <p:spPr>
          <a:xfrm>
            <a:off x="1184074" y="2531552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Vrsta varijable</a:t>
            </a:r>
            <a:endParaRPr/>
          </a:p>
        </p:txBody>
      </p:sp>
      <p:cxnSp>
        <p:nvCxnSpPr>
          <p:cNvPr id="496" name="Google Shape;496;p65"/>
          <p:cNvCxnSpPr/>
          <p:nvPr/>
        </p:nvCxnSpPr>
        <p:spPr>
          <a:xfrm rot="10800000">
            <a:off x="1272900" y="2920575"/>
            <a:ext cx="159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65"/>
          <p:cNvSpPr txBox="1"/>
          <p:nvPr>
            <p:ph idx="2" type="subTitle"/>
          </p:nvPr>
        </p:nvSpPr>
        <p:spPr>
          <a:xfrm>
            <a:off x="1108950" y="2977350"/>
            <a:ext cx="2435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Kvantitativne(numeričke)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8" name="Google Shape;498;p65"/>
          <p:cNvSpPr txBox="1"/>
          <p:nvPr/>
        </p:nvSpPr>
        <p:spPr>
          <a:xfrm>
            <a:off x="3029550" y="539500"/>
            <a:ext cx="72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5"/>
          <p:cNvSpPr txBox="1"/>
          <p:nvPr>
            <p:ph idx="1" type="subTitle"/>
          </p:nvPr>
        </p:nvSpPr>
        <p:spPr>
          <a:xfrm>
            <a:off x="1304849" y="3601127"/>
            <a:ext cx="20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Potpunost varijabli</a:t>
            </a:r>
            <a:endParaRPr/>
          </a:p>
        </p:txBody>
      </p:sp>
      <p:sp>
        <p:nvSpPr>
          <p:cNvPr id="500" name="Google Shape;500;p65"/>
          <p:cNvSpPr txBox="1"/>
          <p:nvPr>
            <p:ph idx="2" type="subTitle"/>
          </p:nvPr>
        </p:nvSpPr>
        <p:spPr>
          <a:xfrm>
            <a:off x="1206900" y="3927788"/>
            <a:ext cx="1920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Nema nepotpunih zapisa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01" name="Google Shape;501;p65"/>
          <p:cNvCxnSpPr/>
          <p:nvPr/>
        </p:nvCxnSpPr>
        <p:spPr>
          <a:xfrm rot="10800000">
            <a:off x="1272900" y="4046925"/>
            <a:ext cx="159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idx="1" type="subTitle"/>
          </p:nvPr>
        </p:nvSpPr>
        <p:spPr>
          <a:xfrm>
            <a:off x="175975" y="145300"/>
            <a:ext cx="8784000" cy="47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fiksna kiselost (fixed acidity) 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mjera ukupne kiselosti u vinu koja nije podložna promjenama tijekom vinskog procesa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3,8 do 15,90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hlapljiva kiselost (volatile acidity)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količina kiselih spojeva u vinu koja može ispariti tijekom procesa starenja ili konzumacije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0,08 do 1,58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limunska kiselina</a:t>
            </a:r>
            <a:r>
              <a:rPr i="1"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(citric acid)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kiselina prisutna u vinu koja može pridonijeti njegovoj voćnoj aromi i okusu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 do 1,66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rezidualni šećer (residual sugar)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količina neproklijalog šećera koja ostaje u vinu nakon fermentacije te može utjecati na njegovu slatkoću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0,6 do 65,8</a:t>
            </a:r>
            <a:endParaRPr b="1"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kloridi (chlorides)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soli klora koje mogu biti prisutne u vinu 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0,00900 do 0,61100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slobodni sumporni dioksid (free sulfur dioxide)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količina sumpornog dioksida koji nije vezan u molekule vina, a koji se dodaje kao konzervans i antioksidans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1 do 289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/>
          <p:nvPr>
            <p:ph idx="1" type="subTitle"/>
          </p:nvPr>
        </p:nvSpPr>
        <p:spPr>
          <a:xfrm>
            <a:off x="172675" y="260100"/>
            <a:ext cx="8701800" cy="48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ukupni sumporni dioksid (total sulfur dioxide)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ukupna količina sumpornog dioksida prisutnog u vinu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6 do 440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gustoća (density)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mjera koncentracije tvari u vinu, često povezana s njegovom punoćom i teksturom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0,6 do 1,03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pH (pH)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mjera kiselosti ili lužnatosti vina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2,720 do 4,010</a:t>
            </a:r>
            <a:endParaRPr b="1"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sulfati (sulphates)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soli sumporne kiseline koje mogu biti prisutne u vinu i koje mogu utjecati na njegovu stabilnost i konzerviranje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0,22 do 2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alkohol (alcohol)</a:t>
            </a:r>
            <a:endParaRPr sz="150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količina alkohola prisutna u vinu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poprima vrijednosti od 8 do 14,9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Oswald"/>
              <a:buChar char="●"/>
            </a:pPr>
            <a:r>
              <a:rPr lang="en" sz="15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kvaliteta (ocjena između 0 i 10) (quality)</a:t>
            </a:r>
            <a:endParaRPr sz="15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numerička ocjena kvalitete vina na temelju senzorskih podataka,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○"/>
            </a:pPr>
            <a:r>
              <a:rPr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izražena na skali od 0 (vrlo loše) do 10 (odlično)</a:t>
            </a:r>
            <a:endParaRPr b="1"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740150" y="214475"/>
            <a:ext cx="75087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600"/>
              <a:t>UČITAVANJE PODATAKA U R I PROVJERA</a:t>
            </a:r>
            <a:endParaRPr sz="3600"/>
          </a:p>
        </p:txBody>
      </p:sp>
      <p:sp>
        <p:nvSpPr>
          <p:cNvPr id="517" name="Google Shape;517;p68"/>
          <p:cNvSpPr txBox="1"/>
          <p:nvPr>
            <p:ph idx="1" type="subTitle"/>
          </p:nvPr>
        </p:nvSpPr>
        <p:spPr>
          <a:xfrm>
            <a:off x="632925" y="2382300"/>
            <a:ext cx="583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Provjera ima li nepotpunih vrijednosti kod varijabla - podaci su potpuni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564200" y="214475"/>
            <a:ext cx="50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>
            <p:ph idx="1" type="subTitle"/>
          </p:nvPr>
        </p:nvSpPr>
        <p:spPr>
          <a:xfrm>
            <a:off x="596000" y="1166700"/>
            <a:ext cx="3925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Učitavanje podataka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20850"/>
            <a:ext cx="71723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25" y="1545600"/>
            <a:ext cx="7225200" cy="4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/>
          <p:nvPr>
            <p:ph type="title"/>
          </p:nvPr>
        </p:nvSpPr>
        <p:spPr>
          <a:xfrm>
            <a:off x="265800" y="130225"/>
            <a:ext cx="77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Sažetak statističkih informacija</a:t>
            </a:r>
            <a:endParaRPr/>
          </a:p>
        </p:txBody>
      </p:sp>
      <p:sp>
        <p:nvSpPr>
          <p:cNvPr id="527" name="Google Shape;527;p69"/>
          <p:cNvSpPr txBox="1"/>
          <p:nvPr>
            <p:ph idx="1" type="subTitle"/>
          </p:nvPr>
        </p:nvSpPr>
        <p:spPr>
          <a:xfrm>
            <a:off x="5816925" y="1202050"/>
            <a:ext cx="1317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Crveno vino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8" name="Google Shape;52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525" y="1148000"/>
            <a:ext cx="4739899" cy="36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0"/>
          <p:cNvSpPr txBox="1"/>
          <p:nvPr>
            <p:ph type="title"/>
          </p:nvPr>
        </p:nvSpPr>
        <p:spPr>
          <a:xfrm>
            <a:off x="265800" y="130225"/>
            <a:ext cx="77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Sažetak statističkih informacija</a:t>
            </a:r>
            <a:endParaRPr/>
          </a:p>
        </p:txBody>
      </p:sp>
      <p:sp>
        <p:nvSpPr>
          <p:cNvPr id="534" name="Google Shape;534;p70"/>
          <p:cNvSpPr txBox="1"/>
          <p:nvPr>
            <p:ph idx="1" type="subTitle"/>
          </p:nvPr>
        </p:nvSpPr>
        <p:spPr>
          <a:xfrm>
            <a:off x="6347350" y="1078225"/>
            <a:ext cx="1317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Bijelo vino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35" name="Google Shape;5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75" y="1033925"/>
            <a:ext cx="5371770" cy="39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